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8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</p:sldIdLst>
  <p:sldSz cx="9144000" cy="5143500" type="screen16x9"/>
  <p:notesSz cx="6858000" cy="9144000"/>
  <p:embeddedFontLst>
    <p:embeddedFont>
      <p:font typeface="Alfa Slab One" panose="020B0604020202020204" charset="0"/>
      <p:regular r:id="rId82"/>
    </p:embeddedFont>
    <p:embeddedFont>
      <p:font typeface="Georgia" panose="02040502050405020303" pitchFamily="18" charset="0"/>
      <p:regular r:id="rId83"/>
      <p:bold r:id="rId84"/>
      <p:italic r:id="rId85"/>
      <p:boldItalic r:id="rId86"/>
    </p:embeddedFont>
    <p:embeddedFont>
      <p:font typeface="Proxima Nova" panose="020B0604020202020204" charset="0"/>
      <p:regular r:id="rId87"/>
      <p:bold r:id="rId88"/>
      <p:italic r:id="rId89"/>
      <p:boldItalic r:id="rId90"/>
    </p:embeddedFont>
    <p:embeddedFont>
      <p:font typeface="Roboto" panose="020B060402020202020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A65468-84C1-401D-AFF8-8E0D00728E0F}" v="1" dt="2020-11-09T06:26:42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9.fntdata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6.fntdata"/><Relationship Id="rId61" Type="http://schemas.openxmlformats.org/officeDocument/2006/relationships/slide" Target="slides/slide57.xml"/><Relationship Id="rId82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2.fntdata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NAK PARIHAR" userId="S::rouna170101056@iitg.ac.in::e91e7d9c-b127-49fb-89bf-9891a06ffb5f" providerId="AD" clId="Web-{37A65468-84C1-401D-AFF8-8E0D00728E0F}"/>
    <pc:docChg chg="modSld">
      <pc:chgData name="ROUNAK PARIHAR" userId="S::rouna170101056@iitg.ac.in::e91e7d9c-b127-49fb-89bf-9891a06ffb5f" providerId="AD" clId="Web-{37A65468-84C1-401D-AFF8-8E0D00728E0F}" dt="2020-11-09T06:26:42.758" v="0" actId="1076"/>
      <pc:docMkLst>
        <pc:docMk/>
      </pc:docMkLst>
      <pc:sldChg chg="modSp">
        <pc:chgData name="ROUNAK PARIHAR" userId="S::rouna170101056@iitg.ac.in::e91e7d9c-b127-49fb-89bf-9891a06ffb5f" providerId="AD" clId="Web-{37A65468-84C1-401D-AFF8-8E0D00728E0F}" dt="2020-11-09T06:26:42.758" v="0" actId="1076"/>
        <pc:sldMkLst>
          <pc:docMk/>
          <pc:sldMk cId="0" sldId="329"/>
        </pc:sldMkLst>
        <pc:picChg chg="mod">
          <ac:chgData name="ROUNAK PARIHAR" userId="S::rouna170101056@iitg.ac.in::e91e7d9c-b127-49fb-89bf-9891a06ffb5f" providerId="AD" clId="Web-{37A65468-84C1-401D-AFF8-8E0D00728E0F}" dt="2020-11-09T06:26:42.758" v="0" actId="1076"/>
          <ac:picMkLst>
            <pc:docMk/>
            <pc:sldMk cId="0" sldId="329"/>
            <ac:picMk id="51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6e48910b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6e48910b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6e48910b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6e48910b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6e48910b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6e48910b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6e48910b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6e48910b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fd6ae5d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fd6ae5d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fd6ae5d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fd6ae5d6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fd6ae5d6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fd6ae5d6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6e48910b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6e48910b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fd6ae5d6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fd6ae5d6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fd6ae5d6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fd6ae5d6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3f90a971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3f90a971c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3f90a971c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3f90a971c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6e48910b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6e48910b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d6ae5d6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d6ae5d6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fd6ae5d6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fd6ae5d6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3f90a971c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3f90a971c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6e48910b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6e48910b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3f90a971c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3f90a971c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fd6ae5d6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fd6ae5d6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3f90a971c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3f90a971c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fd6ae5d6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fd6ae5d6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3f90a971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3f90a971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fd6ae5d6b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fd6ae5d6b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fd6ae5d6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fd6ae5d6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3f90a971c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3f90a971c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6e48910b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6e48910b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fd6ae5d6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fd6ae5d6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3f90a971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3f90a971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6e48910b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6e48910b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3f90a971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3f90a971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3f90a97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3f90a97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3f90a971c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3f90a971c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3f90a971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3f90a971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6e48910b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6e48910b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f90a971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3f90a971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3f90a971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3f90a971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6e48910b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6e48910b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3f90a971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3f90a971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f90a971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f90a971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3f90a97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3f90a97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6e48910b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6e48910b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3f90a971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3f90a971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6e48910b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6e48910b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3f90a971c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3f90a971c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3f90a97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3f90a971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3f90a971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3f90a971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3f90a97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3f90a97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3f90a971c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3f90a971c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6e48910b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6e48910b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3f90a971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3f90a971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3f90a971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3f90a971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6e48910b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6e48910b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3f90a971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3f90a971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3f90a971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3f90a971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6e48910b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6e48910b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6e48910b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6e48910b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3f90a971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3f90a971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3f90a971c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3f90a971c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6e48910b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6e48910b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3f90a971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3f90a971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6e48910b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6e48910b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3f90a971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3f90a971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3f90a971c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3f90a971c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6e48910b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6e48910b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3f90a971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3f90a971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6e48910b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6e48910b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3f90a971c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3f90a971c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6e48910b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6e48910b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3f90a971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3f90a971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3f90a971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3f90a971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a6e48910b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a6e48910b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3f90a971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3f90a971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3f90a971c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3f90a971c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6e48910b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6e48910b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6e48910b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6e48910b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aKEzMTMjr9HHiOA1nUhbBrSkXDie8VF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K7DJxQyILJa9u_qdQzImj1Nj5loEghC/vie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7ftS2S0VDtlPDMPeofnwsD3mRXEWk3I/vie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dp.upasana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epqhH9x8PioDTO3fe0V5b4AqJMuPm6K/view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wb3PCMMyzBiJydhQdG1X7zGOklMIGZWV/view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0MNrQ5Vd7lO6e-jFFCZI8ClpSoFI5P3G/view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hyperlink" Target="http://drive.google.com/file/d/1vjXQUyNVGDThyHr4b-5hOPsmbXXwtMCa/view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vZdQ1HKcAUW9VqdA6pnnEFI3nGiILGR/view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dgp.toronto.edu/~kalo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2KbWYg9AjP0yDCNgqT_9xIwSxoG5B_Yl/view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CS 461 - Computer Graphics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 few applications</a:t>
            </a:r>
            <a:endParaRPr sz="240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Amal Dev Parakkat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rough raster sketches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Edgar Simo-Serra et al., Learning to Simplify: Fully Convolutional Networks for Rough Sketch Cleanup, ACM Transactions on Graphics. 35, 4, 2016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Edgar Simo-Serra et al., Real-time data-driven interactive rough sketch inking, ACM Transactions on Graphics. 37, 4, 2018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Chuan Yan et al., A Benchmark for Rough Sketch Cleanup, ACM Transactions on Graphics., 39, 6, 2020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coloring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50" y="1017725"/>
            <a:ext cx="7190300" cy="40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7684800" y="4780200"/>
            <a:ext cx="1459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Maelene Naftzger</a:t>
            </a:r>
            <a:endParaRPr sz="11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coloring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t="18459" b="7994"/>
          <a:stretch/>
        </p:blipFill>
        <p:spPr>
          <a:xfrm>
            <a:off x="3575" y="1162800"/>
            <a:ext cx="9136850" cy="37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coloring</a:t>
            </a:r>
            <a:endParaRPr/>
          </a:p>
        </p:txBody>
      </p:sp>
      <p:pic>
        <p:nvPicPr>
          <p:cNvPr id="132" name="Google Shape;132;p25" title="Paintschain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663" y="1017725"/>
            <a:ext cx="6924674" cy="39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7684800" y="4780200"/>
            <a:ext cx="1459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PaintsChainer</a:t>
            </a:r>
            <a:endParaRPr sz="11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coloring</a:t>
            </a:r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7528700" y="4780200"/>
            <a:ext cx="1615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Lvmin Zhang et al.</a:t>
            </a:r>
            <a:endParaRPr sz="11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88" y="1017725"/>
            <a:ext cx="6237832" cy="40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coloring</a:t>
            </a:r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7462075" y="4780200"/>
            <a:ext cx="16818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Satoshi Lizuka et al.</a:t>
            </a:r>
            <a:endParaRPr sz="11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00" y="1017725"/>
            <a:ext cx="8942800" cy="38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coloring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Lvmin Zhang et al., Two-stage Sketch Colorization, ACM Transactions on Graphics. 37, 6, 2018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Satoshi Lizuka et al., Let there be Color!: Joint End-to-end Learning of Global and Local Image Priors for Automatic Image Colorization with Simultaneous Classification, ACM Transactions on Graphics. 35, 4, 2016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Shading 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17713"/>
            <a:ext cx="68580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7684800" y="4780200"/>
            <a:ext cx="1459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Maelene Naftzger</a:t>
            </a:r>
            <a:endParaRPr sz="11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Shading </a:t>
            </a:r>
            <a:endParaRPr/>
          </a:p>
        </p:txBody>
      </p:sp>
      <p:sp>
        <p:nvSpPr>
          <p:cNvPr id="166" name="Google Shape;166;p30"/>
          <p:cNvSpPr txBox="1"/>
          <p:nvPr/>
        </p:nvSpPr>
        <p:spPr>
          <a:xfrm>
            <a:off x="7542025" y="4780200"/>
            <a:ext cx="160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Matis Hudon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50" y="1017725"/>
            <a:ext cx="6794500" cy="38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Shading</a:t>
            </a: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Matis Hudon et al., Deep Normal Estimation for Automatic Shading of Hand-Drawn Characters, ECCV 2018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Wanchao Su et al., Interactive Sketch-Based Normal Map Generation with Deep Neural Networks, Proc. ACM Comput. Graph. Interact. Tech., Vol. 1, No. 1, Article 22., 2018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Qingyuan Zheng et al., Learning to shadow Hand-drawn sketches, CVPR 2020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Wrapup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Total 46+ hours (20h+22h+4h) + Project presentation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Topics: Rasterization, Drawing algorithms, Splines, Polygons, Filling algorithms, Viewing &amp; Clipping, 2D, 3D &amp; Camera Transformations, Surface representations, Introduction to digital geometry processing, Culling &amp; HSE, Colors, Shading, Hierarchical Modeling, Shadows, Texture Mapping, Ray casting &amp; Ray tracing, Introduction to animation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References: MIT 6.837 Computer Graphics, CMU 15-462/662 Computer Graphics, UCD ECS175 Computer Graphics, Graphics &amp; Visualization by Theoharis et al., Computer Graphics by Hearn &amp; Baker, ...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it only for sketches?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to 3D photography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00" y="1017725"/>
            <a:ext cx="5800000" cy="38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7542025" y="4780200"/>
            <a:ext cx="160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Meng-Li Shih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to 3D photography</a:t>
            </a:r>
            <a:endParaRPr/>
          </a:p>
        </p:txBody>
      </p:sp>
      <p:sp>
        <p:nvSpPr>
          <p:cNvPr id="191" name="Google Shape;191;p34"/>
          <p:cNvSpPr txBox="1"/>
          <p:nvPr/>
        </p:nvSpPr>
        <p:spPr>
          <a:xfrm>
            <a:off x="7542025" y="4780200"/>
            <a:ext cx="160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Meng-Li Shih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2" name="Google Shape;192;p34" title="0003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488" y="1017725"/>
            <a:ext cx="5891024" cy="39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to 3D photography</a:t>
            </a:r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Meng-Li Shih et al., 3D Photography using Context-aware Layered Depth Inpainting, CVPR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Inchang Choi et al., Extreme View Synthesis, ICCV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Ben Mildenhall et al., Local Light Field Fusion: Practical View Synthesis with Prescriptive Sampling Guidelines, ACM Trans. Graph., Vol. 38, No. 4,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 approximation is enough?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to 3D model</a:t>
            </a:r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0400"/>
            <a:ext cx="8839203" cy="280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/>
        </p:nvSpPr>
        <p:spPr>
          <a:xfrm>
            <a:off x="7542025" y="4780200"/>
            <a:ext cx="160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Changjian Li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to 3D model</a:t>
            </a:r>
            <a:endParaRPr/>
          </a:p>
        </p:txBody>
      </p:sp>
      <p:sp>
        <p:nvSpPr>
          <p:cNvPr id="216" name="Google Shape;216;p38"/>
          <p:cNvSpPr txBox="1"/>
          <p:nvPr/>
        </p:nvSpPr>
        <p:spPr>
          <a:xfrm>
            <a:off x="7275525" y="4780200"/>
            <a:ext cx="18684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Johanna Delanoy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7" name="Google Shape;217;p38" title="untitled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00" y="995025"/>
            <a:ext cx="6729202" cy="37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 to 3D model</a:t>
            </a:r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Changjian Li et al., Robust Flow-Guided Neural Prediction for Sketch-Based Freeform Surface Modeling, ACM Transactions on Graphics, Vol. 37, No. 6, 2018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Yuan yo et al., Front2Back: Single View 3D Shape Reconstruction via Front to Back Prediction, CVPR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Johanna Delanoy et al., Combining Voxel and Normal Predictions for Multi-View 3D Sketching, Computers &amp; Graphics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Johanna Delanoy et al., 3D Sketching using Multi-View Deep Volumetric Prediction, Proceedings of the ACM on Computer Graphics and Interactive Techniques, 2018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we are lazy?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Depth estimation</a:t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 txBox="1"/>
          <p:nvPr/>
        </p:nvSpPr>
        <p:spPr>
          <a:xfrm>
            <a:off x="7542025" y="4780200"/>
            <a:ext cx="160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Xuan Luo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Wrapup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Followed a little bit different strategy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Assignments + Seminar + Project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Please send your feedback to my personal email ID 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adp.upasana@gmail.com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All of you are welcome to join the project presentations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First presentation: Today 11 am - Topic: Interactive Continuous Collision Detection for Non-Convex Polyhedra - By: Sparsh Sinha, Shashank, and Rishi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Grades will be uploaded before 16th November - Marks (except the marks for course project) will be available by next weekend (sheets will be shared ASAP), let me know of any discrepancies (no later than 13th)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Depth estimation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7542025" y="4780200"/>
            <a:ext cx="160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Xuan Luo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2" name="Google Shape;242;p42" title="untitled2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75" y="1017725"/>
            <a:ext cx="6688848" cy="376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Depth estimation</a:t>
            </a:r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Xuan Luo et al., Consistent Video Depth Estimation, ACM Trans. Graph., Vol. 39, No. 4,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Filippo Aleotti et al., Real-time single image depth perception in the wild with handheld devices, arXiv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M. Pogi et al., Facing depth estimation in the wild with deep networks, ECCV 2020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objects are occluded?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completion</a:t>
            </a:r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4325"/>
            <a:ext cx="8839202" cy="37587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/>
        </p:nvSpPr>
        <p:spPr>
          <a:xfrm>
            <a:off x="7542025" y="4780200"/>
            <a:ext cx="160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Satoshi Iizuka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completion</a:t>
            </a:r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1"/>
          </p:nvPr>
        </p:nvSpPr>
        <p:spPr>
          <a:xfrm>
            <a:off x="311700" y="1395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Satoshi Iizuka et al., Globally and Locally Consistent Image Completion, ACM Transactions on Graphics, Vol. 36, No. 4, 2017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Deepak Pathak et al., Context Encoders: Feature Learning by Inpainting,CVPR 2016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Raymond A. Yeh et al., Semantic Image Inpainting with Deep Generative Models, CVPR 2016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Jiahui Yu et al., Generative Image Inpainting with Contextual Attention, CVPR 2018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Traditional images are boring :-(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Photo stylization</a:t>
            </a:r>
            <a:endParaRPr/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321" y="1251525"/>
            <a:ext cx="4400041" cy="32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38" y="1251525"/>
            <a:ext cx="4262681" cy="326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9125" y="3189377"/>
            <a:ext cx="1054236" cy="132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9101" y="3112086"/>
            <a:ext cx="1054225" cy="140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Photo stylization</a:t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811" y="1360150"/>
            <a:ext cx="5967169" cy="29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 rotWithShape="1">
          <a:blip r:embed="rId4">
            <a:alphaModFix/>
          </a:blip>
          <a:srcRect r="60203"/>
          <a:stretch/>
        </p:blipFill>
        <p:spPr>
          <a:xfrm>
            <a:off x="167663" y="1360150"/>
            <a:ext cx="2915151" cy="295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9"/>
          <p:cNvSpPr txBox="1"/>
          <p:nvPr/>
        </p:nvSpPr>
        <p:spPr>
          <a:xfrm>
            <a:off x="7542025" y="4780200"/>
            <a:ext cx="160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Ondrej Texler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Photo stylization</a:t>
            </a:r>
            <a:endParaRPr/>
          </a:p>
        </p:txBody>
      </p:sp>
      <p:sp>
        <p:nvSpPr>
          <p:cNvPr id="294" name="Google Shape;294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Ondrej Texler et al., Arbitrary Style Transfer Using Neurally-Guided Patch-Based Synthesis, Computers &amp; Graphics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D. Futschik et al., Real-Time Patch-Based Stylization of Portraits Using Generative Adversarial Network, Expressive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Jing Liao et al., Visual attribute transfer through deep image analogy, ACM Transactions on Graphics, Vol. 36, No. 4, 2017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Shuyang Gu et al., Arbitrary Style Transfer with Deep Feature Reshuffle, CVPR 2018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not interested in Images :-/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237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few cool applications!!!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stylization</a:t>
            </a:r>
            <a:endParaRPr/>
          </a:p>
        </p:txBody>
      </p:sp>
      <p:pic>
        <p:nvPicPr>
          <p:cNvPr id="305" name="Google Shape;305;p52" title="untitled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863" y="1017725"/>
            <a:ext cx="5244275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2"/>
          <p:cNvSpPr txBox="1"/>
          <p:nvPr/>
        </p:nvSpPr>
        <p:spPr>
          <a:xfrm>
            <a:off x="7542025" y="4780200"/>
            <a:ext cx="1602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Ondrej Texler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 stylization</a:t>
            </a:r>
            <a:endParaRPr/>
          </a:p>
        </p:txBody>
      </p:sp>
      <p:sp>
        <p:nvSpPr>
          <p:cNvPr id="312" name="Google Shape;312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Ondrej Texler et al., Interactive Video Stylization Using Few-Shot Patch-Based Training, ACM Transactions on Graphics, Vol. 39, No. 4,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Ondrej Jamriska et al., Stylizing Video by Example, ACM Transactions on Graphics, Vol. 38, No. 4,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David Futschik et al., Real-Time Patch-Based Stylization of Portraits Using Generative Adversarial Network, Expressive 2019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all the faces are familiar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Faces!!!</a:t>
            </a:r>
            <a:endParaRPr/>
          </a:p>
        </p:txBody>
      </p:sp>
      <p:pic>
        <p:nvPicPr>
          <p:cNvPr id="323" name="Google Shape;3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50" y="1017725"/>
            <a:ext cx="383629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940" y="1017725"/>
            <a:ext cx="373640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5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Ian Goodfellow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Faces!!!</a:t>
            </a:r>
            <a:endParaRPr/>
          </a:p>
        </p:txBody>
      </p:sp>
      <p:sp>
        <p:nvSpPr>
          <p:cNvPr id="331" name="Google Shape;331;p56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Yujun Shen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94212" cy="34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Hmm, pretty cool!!! Can we do more?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Faces!!!</a:t>
            </a:r>
            <a:endParaRPr/>
          </a:p>
        </p:txBody>
      </p:sp>
      <p:sp>
        <p:nvSpPr>
          <p:cNvPr id="343" name="Google Shape;343;p58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 Hyeongwoo Kim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4" name="Google Shape;344;p58" title="untitled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313" y="1017725"/>
            <a:ext cx="5229376" cy="39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face reconstruction</a:t>
            </a:r>
            <a:endParaRPr/>
          </a:p>
        </p:txBody>
      </p:sp>
      <p:pic>
        <p:nvPicPr>
          <p:cNvPr id="350" name="Google Shape;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25" y="993175"/>
            <a:ext cx="3713900" cy="37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9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Aron Jackson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2" name="Google Shape;352;p59" title="untitled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150" y="993180"/>
            <a:ext cx="3713900" cy="376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face reconstruction</a:t>
            </a:r>
            <a:endParaRPr/>
          </a:p>
        </p:txBody>
      </p:sp>
      <p:sp>
        <p:nvSpPr>
          <p:cNvPr id="358" name="Google Shape;358;p60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Apple Inc.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25" y="1017725"/>
            <a:ext cx="72963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Animating portraits</a:t>
            </a:r>
            <a:endParaRPr/>
          </a:p>
        </p:txBody>
      </p:sp>
      <p:pic>
        <p:nvPicPr>
          <p:cNvPr id="365" name="Google Shape;365;p61" title="untitled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975" y="1017725"/>
            <a:ext cx="5216050" cy="39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7049000" y="4780200"/>
            <a:ext cx="2095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Hadar Averbuch-Elor et al.</a:t>
            </a:r>
            <a:endParaRPr sz="7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Sketches to animation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Faces</a:t>
            </a:r>
            <a:endParaRPr/>
          </a:p>
        </p:txBody>
      </p:sp>
      <p:sp>
        <p:nvSpPr>
          <p:cNvPr id="372" name="Google Shape;37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Ian Goodfellow et al., Generative Adversarial Networks, Communications of the ACM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Tim Salimans et al., Improved Techniques for Training GANs, International Conference on Neural Information Processing Systems, 2016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Yujun Shen et al., Interpreting the Latent Space of GANs for Semantic Face Editing, CVPR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Hyeongwoo Kim et al., Deep Video Portraits, ACM Transactions on Graphics, Vol. 37, No. 4, 2018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face reconstruction</a:t>
            </a:r>
            <a:endParaRPr/>
          </a:p>
        </p:txBody>
      </p:sp>
      <p:sp>
        <p:nvSpPr>
          <p:cNvPr id="378" name="Google Shape;378;p6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Aaron S. Jackson et al., Large Pose 3D Face Reconstruction from a Single Image via Direct Volumetric CNN Regression, ICCV 2017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Anh Tuan Tran et al., Extreme 3D Face Reconstruction: Seeing Through Occlusions, CVPR 2018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Xiaoguang Tu et al., 3D Face Reconstruction from A Single Image Assisted by 2D Face Images in the Wild, IEEE Transactions on Multimedia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Anh Tuan Tran et al., Regressing Robust and Discriminative 3D Morphable Models with a very Deep Neural Network, CVPR 2017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face reconstruction</a:t>
            </a:r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Bernhard Egger et al., 3D Morphable Face Models—Past, Present, and Future, ACM Transactions on Graphics, Vol. 39, No. 5,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Hadar Averbuch-Elor et al., Bringing portraits to life, ACM Transactions on Graphics, Vol. 36, No. 6, 2017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face is enough? Are we missing something?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hair synthesis</a:t>
            </a:r>
            <a:endParaRPr/>
          </a:p>
        </p:txBody>
      </p:sp>
      <p:pic>
        <p:nvPicPr>
          <p:cNvPr id="395" name="Google Shape;395;p66"/>
          <p:cNvPicPr preferRelativeResize="0"/>
          <p:nvPr/>
        </p:nvPicPr>
        <p:blipFill rotWithShape="1">
          <a:blip r:embed="rId3">
            <a:alphaModFix/>
          </a:blip>
          <a:srcRect l="3600" t="18911" r="4318" b="23971"/>
          <a:stretch/>
        </p:blipFill>
        <p:spPr>
          <a:xfrm>
            <a:off x="196025" y="1205775"/>
            <a:ext cx="8751948" cy="30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6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Shunsuke Saito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hair synthesis</a:t>
            </a:r>
            <a:endParaRPr/>
          </a:p>
        </p:txBody>
      </p:sp>
      <p:sp>
        <p:nvSpPr>
          <p:cNvPr id="402" name="Google Shape;402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Shunsuke Saito et al., 3D Hair Synthesis Using Volumetric Variational Autoencoders, ACM Trans. Graph., Vol. 37, No. 6, 2018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Yuefan Shen et al., DeepSketchHair: Deep Sketch-based 3D Hair Modeling, IEEE Transactions on Visualization and Computer Graphics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Meng Zhang et al., Hair-GANs: Recovering 3D Hair Structure from a Single Image, IEEE Transactions on Visualization and Computer Graphics 2018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Sometimes we need to edit the meshes!!!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Would have been easy if they are segmented</a:t>
            </a:r>
            <a:endParaRPr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segmentation</a:t>
            </a:r>
            <a:endParaRPr/>
          </a:p>
        </p:txBody>
      </p:sp>
      <p:pic>
        <p:nvPicPr>
          <p:cNvPr id="413" name="Google Shape;4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109075"/>
            <a:ext cx="874395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9"/>
          <p:cNvSpPr txBox="1"/>
          <p:nvPr/>
        </p:nvSpPr>
        <p:spPr>
          <a:xfrm>
            <a:off x="6975025" y="4780200"/>
            <a:ext cx="2169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200">
                <a:solidFill>
                  <a:srgbClr val="FF0000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Evangelos Kalogerakis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segmentation</a:t>
            </a:r>
            <a:endParaRPr/>
          </a:p>
        </p:txBody>
      </p:sp>
      <p:sp>
        <p:nvSpPr>
          <p:cNvPr id="420" name="Google Shape;420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Evangelos Kalogerakis et al., Learning 3D Mesh Segmentation and Labeling, ACM Transactions on Graphics, Vol. 29, No. 3, 2010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Evangelos Kalogerakis et al., 3D Shape Segmentation with Projective Convolutional Networks, CVPR 2017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Zhiqing Chen et al., BAE-NET: Branched Autoencoder for Shape Co-Segmentation, ICCV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Pengyu Wang et al., 3D Shape Segmentation via Shape Fully Convolutional Networks, Computers &amp; Graphics 2018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get these meshes?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rough raster sketches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113" y="1017725"/>
            <a:ext cx="7063783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7684800" y="4780200"/>
            <a:ext cx="1459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Maelene Naftzger</a:t>
            </a:r>
            <a:endParaRPr sz="11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Surface reconstruction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 rotWithShape="1">
          <a:blip r:embed="rId3">
            <a:alphaModFix/>
          </a:blip>
          <a:srcRect l="2342" t="19945" r="46169" b="8564"/>
          <a:stretch/>
        </p:blipFill>
        <p:spPr>
          <a:xfrm>
            <a:off x="2056163" y="1017725"/>
            <a:ext cx="5031675" cy="39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2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Shiyao Xiong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>
            <a:spLocks noGrp="1"/>
          </p:cNvSpPr>
          <p:nvPr>
            <p:ph type="title"/>
          </p:nvPr>
        </p:nvSpPr>
        <p:spPr>
          <a:xfrm>
            <a:off x="311700" y="36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Surface reconstruction</a:t>
            </a:r>
            <a:endParaRPr/>
          </a:p>
        </p:txBody>
      </p:sp>
      <p:sp>
        <p:nvSpPr>
          <p:cNvPr id="438" name="Google Shape;43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Shiyao Xiong et al., Robust surface reconstruction via dictionary learning, ACM Transactions on Graphics, Volume 33, Issue 6, 2014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Philipp Erler  et al., Points2Surf: Learning Implicit Surfaces from Point Clouds, ECCV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Francis Williams et al., Deep Geometric Prior for Surface Reconstruction, CVPR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Meng Jia and Matthew Kyan, Learning Occupancy Function from Point Clouds for Surface Reconstruction, arXiv 2020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it that easy?</a:t>
            </a:r>
            <a:endParaRPr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cloud upsampling</a:t>
            </a:r>
            <a:endParaRPr/>
          </a:p>
        </p:txBody>
      </p:sp>
      <p:pic>
        <p:nvPicPr>
          <p:cNvPr id="449" name="Google Shape;449;p75"/>
          <p:cNvPicPr preferRelativeResize="0"/>
          <p:nvPr/>
        </p:nvPicPr>
        <p:blipFill rotWithShape="1">
          <a:blip r:embed="rId3">
            <a:alphaModFix/>
          </a:blip>
          <a:srcRect l="5017" t="45748" r="5384" b="22864"/>
          <a:stretch/>
        </p:blipFill>
        <p:spPr>
          <a:xfrm>
            <a:off x="66625" y="1684475"/>
            <a:ext cx="9010751" cy="177456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5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Wang Yifan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cloud upsampling</a:t>
            </a:r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Wang Yifan et al., Patch-based Progressive 3D Point Set Upsampling, CVPR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Lequan Yu et al., PU-Net: Point Cloud Upsampling Network, CVPR 2018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Wentai Zhang et al., Data-driven Upsampling of Point Clouds, Computer-Aided Design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Ruihui Li et al., PU-GAN: a Point Cloud Upsampling Adversarial Network, ICCV 2019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cloud de-noising</a:t>
            </a:r>
            <a:endParaRPr/>
          </a:p>
        </p:txBody>
      </p:sp>
      <p:pic>
        <p:nvPicPr>
          <p:cNvPr id="462" name="Google Shape;462;p77"/>
          <p:cNvPicPr preferRelativeResize="0"/>
          <p:nvPr/>
        </p:nvPicPr>
        <p:blipFill rotWithShape="1">
          <a:blip r:embed="rId3">
            <a:alphaModFix/>
          </a:blip>
          <a:srcRect t="31450" r="3034" b="23212"/>
          <a:stretch/>
        </p:blipFill>
        <p:spPr>
          <a:xfrm>
            <a:off x="62875" y="1386488"/>
            <a:ext cx="9018250" cy="237053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Marie-Julie R.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cloud de-noising</a:t>
            </a:r>
            <a:endParaRPr/>
          </a:p>
        </p:txBody>
      </p:sp>
      <p:sp>
        <p:nvSpPr>
          <p:cNvPr id="469" name="Google Shape;469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Marie-Julie Rakotosaona et al., PointCleanNet: Learning to Denoise and Remove Outliers from Dense Point Clouds, Computer Graphics Forum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Pedro Hermosilla et al., Total Denoising: Unsupervised Learning of 3D Point Cloud Cleaning, ICCV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Jean-Emmanuel Deschaud et al., Point Cloud Non Local Denoising using Local Surface Descriptor Similarity, IAPRS 2010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we make it look beautiful?</a:t>
            </a:r>
            <a:endParaRPr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 line generation</a:t>
            </a:r>
            <a:endParaRPr/>
          </a:p>
        </p:txBody>
      </p:sp>
      <p:pic>
        <p:nvPicPr>
          <p:cNvPr id="480" name="Google Shape;480;p80"/>
          <p:cNvPicPr preferRelativeResize="0"/>
          <p:nvPr/>
        </p:nvPicPr>
        <p:blipFill rotWithShape="1">
          <a:blip r:embed="rId3">
            <a:alphaModFix/>
          </a:blip>
          <a:srcRect b="22396"/>
          <a:stretch/>
        </p:blipFill>
        <p:spPr>
          <a:xfrm>
            <a:off x="420700" y="1985463"/>
            <a:ext cx="5325975" cy="20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80"/>
          <p:cNvPicPr preferRelativeResize="0"/>
          <p:nvPr/>
        </p:nvPicPr>
        <p:blipFill rotWithShape="1">
          <a:blip r:embed="rId4">
            <a:alphaModFix/>
          </a:blip>
          <a:srcRect l="72070" t="24458" r="13939" b="40809"/>
          <a:stretch/>
        </p:blipFill>
        <p:spPr>
          <a:xfrm>
            <a:off x="7253006" y="1757675"/>
            <a:ext cx="1579294" cy="2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0"/>
          <p:cNvPicPr preferRelativeResize="0"/>
          <p:nvPr/>
        </p:nvPicPr>
        <p:blipFill rotWithShape="1">
          <a:blip r:embed="rId4">
            <a:alphaModFix/>
          </a:blip>
          <a:srcRect l="8466" t="24631" r="77542" b="40636"/>
          <a:stretch/>
        </p:blipFill>
        <p:spPr>
          <a:xfrm>
            <a:off x="5746675" y="1757675"/>
            <a:ext cx="1579294" cy="23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0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Difan Liu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80"/>
          <p:cNvSpPr txBox="1"/>
          <p:nvPr/>
        </p:nvSpPr>
        <p:spPr>
          <a:xfrm>
            <a:off x="4051375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Xiaogang Wang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Contour line generation</a:t>
            </a:r>
            <a:endParaRPr/>
          </a:p>
        </p:txBody>
      </p:sp>
      <p:sp>
        <p:nvSpPr>
          <p:cNvPr id="490" name="Google Shape;490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Difan Liu et al., Neural Contours: Learning to Draw Lines from 3D Shapes, CVPR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Bastien Wailly and Adrien Bousseau, Line rendering of 3D meshes for data-driven sketch-based modeling, Journées Françaises d’Informatique Graphique et de Réalité Virtuelle 2019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Forrester Cole et al., Where Do People Draw Lines?, ACM Transactions on Graphics, August 2008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F. de Goes et al., Exoskeleton: Curve Network Abstraction for 3D Shapes, Computers &amp; Graphics 2011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rough raster sketches</a:t>
            </a:r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7684800" y="4780200"/>
            <a:ext cx="1459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Maelene Naftzger</a:t>
            </a:r>
            <a:endParaRPr sz="11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17725"/>
            <a:ext cx="6858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2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worry, we can manipulate the mesh itself</a:t>
            </a:r>
            <a:endParaRPr sz="2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Geometric texture mapping</a:t>
            </a:r>
            <a:endParaRPr/>
          </a:p>
        </p:txBody>
      </p:sp>
      <p:pic>
        <p:nvPicPr>
          <p:cNvPr id="501" name="Google Shape;501;p83"/>
          <p:cNvPicPr preferRelativeResize="0"/>
          <p:nvPr/>
        </p:nvPicPr>
        <p:blipFill rotWithShape="1">
          <a:blip r:embed="rId3">
            <a:alphaModFix/>
          </a:blip>
          <a:srcRect l="5992" t="17150" r="50675" b="9963"/>
          <a:stretch/>
        </p:blipFill>
        <p:spPr>
          <a:xfrm>
            <a:off x="2486613" y="1017725"/>
            <a:ext cx="4170774" cy="39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3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Amir Hertz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Geometric texture mapping</a:t>
            </a:r>
            <a:endParaRPr/>
          </a:p>
        </p:txBody>
      </p:sp>
      <p:sp>
        <p:nvSpPr>
          <p:cNvPr id="508" name="Google Shape;508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Amir Hertz et al., Deep geometric texture synthesis, ACM Transactions on Graphics, Volume 39, Issue 4, 202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5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 it!!!</a:t>
            </a:r>
            <a:endParaRPr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Animating motion</a:t>
            </a:r>
            <a:endParaRPr/>
          </a:p>
        </p:txBody>
      </p:sp>
      <p:pic>
        <p:nvPicPr>
          <p:cNvPr id="519" name="Google Shape;519;p86" title="untitled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38" y="1017725"/>
            <a:ext cx="5362650" cy="39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6"/>
          <p:cNvSpPr txBox="1"/>
          <p:nvPr/>
        </p:nvSpPr>
        <p:spPr>
          <a:xfrm>
            <a:off x="7448750" y="4780200"/>
            <a:ext cx="16953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Xue Bin Peng  et al.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Animating motion</a:t>
            </a:r>
            <a:endParaRPr/>
          </a:p>
        </p:txBody>
      </p:sp>
      <p:sp>
        <p:nvSpPr>
          <p:cNvPr id="526" name="Google Shape;526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Daniele Reda et al., Learning to Locomote: Understanding How Environment Design Matters for Deep Reinforcement Learning, MIG 2020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Xue Bin Peng et al., Terrain-Adaptive Locomotion Skills Using Deep Reinforcement Learning, ACM Transactions on Graphics, Volume 35, Issue 4, 2016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Xue Bin Peng et al., Dynamic Terrain Traversal Skills Using Reinforcement Learning, ACM Transactions on Graphics, Volume 34, Issue 4, 2015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Xue Bin Peng et al., Learning Locomotion Skills Using DeepRL: Does the Choice of Action Space Matter?, ACM SIGGRAPH / Eurographics Symposium on Computer Animation 2017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all folks</a:t>
            </a:r>
            <a:endParaRPr/>
          </a:p>
        </p:txBody>
      </p:sp>
      <p:sp>
        <p:nvSpPr>
          <p:cNvPr id="532" name="Google Shape;532;p88"/>
          <p:cNvSpPr txBox="1"/>
          <p:nvPr/>
        </p:nvSpPr>
        <p:spPr>
          <a:xfrm>
            <a:off x="490250" y="2838250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Proxima Nova"/>
                <a:ea typeface="Proxima Nova"/>
                <a:cs typeface="Proxima Nova"/>
                <a:sym typeface="Proxima Nova"/>
              </a:rPr>
              <a:t>Looking forward to see your wonderful projects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3" name="Google Shape;533;p88"/>
          <p:cNvSpPr txBox="1"/>
          <p:nvPr/>
        </p:nvSpPr>
        <p:spPr>
          <a:xfrm>
            <a:off x="6718300" y="4287900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Proxima Nova"/>
                <a:ea typeface="Proxima Nova"/>
                <a:cs typeface="Proxima Nova"/>
                <a:sym typeface="Proxima Nova"/>
              </a:rPr>
              <a:t>Thank you!!!</a:t>
            </a:r>
            <a:endParaRPr sz="3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rough raster sketches</a:t>
            </a:r>
            <a:endParaRPr/>
          </a:p>
        </p:txBody>
      </p:sp>
      <p:sp>
        <p:nvSpPr>
          <p:cNvPr id="99" name="Google Shape;99;p20"/>
          <p:cNvSpPr txBox="1"/>
          <p:nvPr/>
        </p:nvSpPr>
        <p:spPr>
          <a:xfrm>
            <a:off x="7163375" y="4780200"/>
            <a:ext cx="19806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Edgar Simo-Serra et al.</a:t>
            </a:r>
            <a:endParaRPr sz="11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100" y="1017725"/>
            <a:ext cx="5275811" cy="39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rough raster sketches</a:t>
            </a: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7185450" y="4780200"/>
            <a:ext cx="1958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b="1">
                <a:solidFill>
                  <a:srgbClr val="FF0000"/>
                </a:solidFill>
                <a:highlight>
                  <a:srgbClr val="FFFFFF"/>
                </a:highlight>
              </a:rPr>
              <a:t>©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r>
              <a:rPr lang="en-GB" sz="11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Edgar Simo-Serra et al.</a:t>
            </a:r>
            <a:endParaRPr sz="11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63" y="1017724"/>
            <a:ext cx="8674875" cy="38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5482F63892F42835B5C05EEBA888F" ma:contentTypeVersion="4" ma:contentTypeDescription="Create a new document." ma:contentTypeScope="" ma:versionID="be7b36ccd46c88ac12f7e0f8b4aecfa3">
  <xsd:schema xmlns:xsd="http://www.w3.org/2001/XMLSchema" xmlns:xs="http://www.w3.org/2001/XMLSchema" xmlns:p="http://schemas.microsoft.com/office/2006/metadata/properties" xmlns:ns2="9fe66776-f581-4490-b5de-4f963b3aa180" targetNamespace="http://schemas.microsoft.com/office/2006/metadata/properties" ma:root="true" ma:fieldsID="27218f341f19780d68244bfdac9ebdd6" ns2:_="">
    <xsd:import namespace="9fe66776-f581-4490-b5de-4f963b3aa1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e66776-f581-4490-b5de-4f963b3aa1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730F36-3010-498C-B3C6-33072580B5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FBA8546-F6EF-4734-BAE6-0C9E05A4FE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e66776-f581-4490-b5de-4f963b3aa1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7E46E2-07BC-4DD6-9C91-7DCFD0BDAC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76</Slides>
  <Notes>76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Gameday</vt:lpstr>
      <vt:lpstr>CS 461 - Computer Graphics A few applications</vt:lpstr>
      <vt:lpstr>Course Wrapup</vt:lpstr>
      <vt:lpstr>Course Wrapup</vt:lpstr>
      <vt:lpstr>A few cool applications!!!</vt:lpstr>
      <vt:lpstr>Sketches to animation</vt:lpstr>
      <vt:lpstr>Cleaning rough raster sketches</vt:lpstr>
      <vt:lpstr>Cleaning rough raster sketches</vt:lpstr>
      <vt:lpstr>Cleaning rough raster sketches</vt:lpstr>
      <vt:lpstr>Cleaning rough raster sketches</vt:lpstr>
      <vt:lpstr>Cleaning rough raster sketches </vt:lpstr>
      <vt:lpstr>Sketch coloring</vt:lpstr>
      <vt:lpstr>Sketch coloring</vt:lpstr>
      <vt:lpstr>Sketch coloring</vt:lpstr>
      <vt:lpstr>Sketch coloring</vt:lpstr>
      <vt:lpstr>Sketch coloring</vt:lpstr>
      <vt:lpstr>Sketch coloring</vt:lpstr>
      <vt:lpstr>Shading </vt:lpstr>
      <vt:lpstr>Shading </vt:lpstr>
      <vt:lpstr>Shading</vt:lpstr>
      <vt:lpstr>Is it only for sketches?</vt:lpstr>
      <vt:lpstr>Image to 3D photography</vt:lpstr>
      <vt:lpstr>Image to 3D photography</vt:lpstr>
      <vt:lpstr>Image to 3D photography</vt:lpstr>
      <vt:lpstr>Normal approximation is enough?</vt:lpstr>
      <vt:lpstr>Sketch to 3D model</vt:lpstr>
      <vt:lpstr>Sketch to 3D model</vt:lpstr>
      <vt:lpstr>Sketch to 3D model</vt:lpstr>
      <vt:lpstr>What if we are lazy?</vt:lpstr>
      <vt:lpstr>Depth estimation</vt:lpstr>
      <vt:lpstr>Depth estimation</vt:lpstr>
      <vt:lpstr>Depth estimation</vt:lpstr>
      <vt:lpstr>What is objects are occluded?</vt:lpstr>
      <vt:lpstr>Image completion</vt:lpstr>
      <vt:lpstr>Image completion</vt:lpstr>
      <vt:lpstr>Traditional images are boring :-(</vt:lpstr>
      <vt:lpstr>Photo stylization</vt:lpstr>
      <vt:lpstr>Photo stylization</vt:lpstr>
      <vt:lpstr>Photo stylization</vt:lpstr>
      <vt:lpstr>I am not interested in Images :-/</vt:lpstr>
      <vt:lpstr>Video stylization</vt:lpstr>
      <vt:lpstr>Video stylization</vt:lpstr>
      <vt:lpstr>But all the faces are familiar</vt:lpstr>
      <vt:lpstr>Faces!!!</vt:lpstr>
      <vt:lpstr>Faces!!!</vt:lpstr>
      <vt:lpstr>Hmm, pretty cool!!! Can we do more?</vt:lpstr>
      <vt:lpstr>Faces!!!</vt:lpstr>
      <vt:lpstr>3D face reconstruction</vt:lpstr>
      <vt:lpstr>3D face reconstruction</vt:lpstr>
      <vt:lpstr>Animating portraits</vt:lpstr>
      <vt:lpstr>Faces</vt:lpstr>
      <vt:lpstr>3D face reconstruction</vt:lpstr>
      <vt:lpstr>3D face reconstruction</vt:lpstr>
      <vt:lpstr>Just face is enough? Are we missing something?</vt:lpstr>
      <vt:lpstr>3D hair synthesis</vt:lpstr>
      <vt:lpstr>3D hair synthesis</vt:lpstr>
      <vt:lpstr>Sometimes we need to edit the meshes!!! Would have been easy if they are segmented</vt:lpstr>
      <vt:lpstr>3D segmentation</vt:lpstr>
      <vt:lpstr>3D segmentation</vt:lpstr>
      <vt:lpstr>How to get these meshes?</vt:lpstr>
      <vt:lpstr>Surface reconstruction</vt:lpstr>
      <vt:lpstr>Surface reconstruction</vt:lpstr>
      <vt:lpstr>Is it that easy?</vt:lpstr>
      <vt:lpstr>Point cloud upsampling</vt:lpstr>
      <vt:lpstr>Point cloud upsampling</vt:lpstr>
      <vt:lpstr>Point cloud de-noising</vt:lpstr>
      <vt:lpstr>Point cloud de-noising</vt:lpstr>
      <vt:lpstr>Can we make it look beautiful?</vt:lpstr>
      <vt:lpstr>Contour line generation</vt:lpstr>
      <vt:lpstr>Contour line generation</vt:lpstr>
      <vt:lpstr>Don’t worry, we can manipulate the mesh itself</vt:lpstr>
      <vt:lpstr>Geometric texture mapping</vt:lpstr>
      <vt:lpstr>Geometric texture mapping</vt:lpstr>
      <vt:lpstr>Move it!!!</vt:lpstr>
      <vt:lpstr>Animating motion</vt:lpstr>
      <vt:lpstr>Animating motion</vt:lpstr>
      <vt:lpstr>That’s all folks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461 - Computer Graphics A few applications</dc:title>
  <cp:revision>1</cp:revision>
  <dcterms:modified xsi:type="dcterms:W3CDTF">2020-11-09T06:26:43Z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0x0101002B85482F63892F42835B5C05EEBA888F</vt:lpwstr>
  </property>
</Properties>
</file>